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22"/>
  </p:notesMasterIdLst>
  <p:sldIdLst>
    <p:sldId id="256" r:id="rId2"/>
    <p:sldId id="257" r:id="rId3"/>
    <p:sldId id="269" r:id="rId4"/>
    <p:sldId id="284" r:id="rId5"/>
    <p:sldId id="308" r:id="rId6"/>
    <p:sldId id="298" r:id="rId7"/>
    <p:sldId id="301" r:id="rId8"/>
    <p:sldId id="270" r:id="rId9"/>
    <p:sldId id="297" r:id="rId10"/>
    <p:sldId id="299" r:id="rId11"/>
    <p:sldId id="300" r:id="rId12"/>
    <p:sldId id="304" r:id="rId13"/>
    <p:sldId id="305" r:id="rId14"/>
    <p:sldId id="307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6858000" type="screen4x3"/>
  <p:notesSz cx="6858000" cy="9144000"/>
  <p:embeddedFontLst>
    <p:embeddedFont>
      <p:font typeface="a옛날목욕탕L" panose="02020600000000000000" pitchFamily="18" charset="-127"/>
      <p:regular r:id="rId23"/>
    </p:embeddedFont>
    <p:embeddedFont>
      <p:font typeface="Corbel" panose="020B0503020204020204" pitchFamily="34" charset="0"/>
      <p:regular r:id="rId24"/>
      <p:bold r:id="rId25"/>
      <p:italic r:id="rId26"/>
      <p:boldItalic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CCBF9"/>
    <a:srgbClr val="9BA9D4"/>
    <a:srgbClr val="BAE18F"/>
    <a:srgbClr val="BDDADF"/>
    <a:srgbClr val="D8D3D9"/>
    <a:srgbClr val="4A66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8" autoAdjust="0"/>
    <p:restoredTop sz="87624" autoAdjust="0"/>
  </p:normalViewPr>
  <p:slideViewPr>
    <p:cSldViewPr>
      <p:cViewPr varScale="1">
        <p:scale>
          <a:sx n="68" d="100"/>
          <a:sy n="68" d="100"/>
        </p:scale>
        <p:origin x="77" y="202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B09C9EC2-5C80-451A-AC99-976FB0F26441}" type="datetime1">
              <a:rPr lang="ko-KR" altLang="en-US"/>
              <a:pPr lvl="0">
                <a:defRPr/>
              </a:pPr>
              <a:t>2019-11-04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363CDCCF-A8C4-4904-BCC7-B9BBA43973D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796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 lang="ko-KR" altLang="en-US"/>
            </a:pPr>
            <a:fld id="{152A8D0F-43F9-4162-9C69-315F78AC9CC4}" type="slidenum">
              <a:rPr lang="en-US" altLang="en-US">
                <a:solidFill>
                  <a:prstClr val="black"/>
                </a:solidFill>
              </a:rPr>
              <a:pPr>
                <a:defRPr lang="ko-KR" altLang="en-US"/>
              </a:pPr>
              <a:t>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3733737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593483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38728631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558451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24758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715620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5167623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295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92295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46778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1BAD6368-FC96-42FA-B734-0A9AE35818EC}" type="datetime1">
              <a:rPr lang="ko-KR" altLang="en-US" smtClean="0"/>
              <a:pPr>
                <a:defRPr lang="ko-KR" altLang="en-US"/>
              </a:pPr>
              <a:t>2019-11-04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81DE179D-4423-486F-9ECD-240AFE7F58C5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89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2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94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4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60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00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2019-11-04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0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2019-11-04</a:t>
            </a:fld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‹#›</a:t>
            </a:fld>
            <a:endParaRPr lang="ko-KR" altLang="en-US" dirty="0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2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j-cs"/>
        </a:defRPr>
      </a:lvl1pPr>
    </p:titleStyle>
    <p:bodyStyle>
      <a:lvl1pPr marL="171450" indent="-137160" algn="l" defTabSz="6858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1pPr>
      <a:lvl2pPr marL="34290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2pPr>
      <a:lvl3pPr marL="54864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3pPr>
      <a:lvl4pPr marL="75438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4pPr>
      <a:lvl5pPr marL="92012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5pPr>
      <a:lvl6pPr marL="11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563888" y="3789040"/>
            <a:ext cx="4915494" cy="249299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1200000"/>
              </a:lightRig>
            </a:scene3d>
          </a:bodyPr>
          <a:lstStyle>
            <a:defPPr>
              <a:defRPr lang="ko-KR"/>
            </a:defPPr>
            <a:lvl1pPr algn="dist">
              <a:defRPr>
                <a:ln w="9525">
                  <a:solidFill>
                    <a:schemeClr val="bg1">
                      <a:alpha val="0"/>
                    </a:schemeClr>
                  </a:solidFill>
                </a:ln>
                <a:latin typeface="Yoon 윤고딕 520_TT"/>
                <a:ea typeface="Yoon 윤고딕 520_T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캡스톤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디자인 </a:t>
            </a:r>
            <a:r>
              <a:rPr lang="en-US" altLang="ko-KR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20154227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김다현 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BAE18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20154307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김보령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20154228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정혜수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20154308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이은진</a:t>
            </a:r>
            <a:endParaRPr lang="en-US" altLang="ko-KR" sz="2000" b="1" spc="300" dirty="0">
              <a:ln w="9525">
                <a:solidFill>
                  <a:schemeClr val="tx2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dist="63500" dir="600000" sx="56000" sy="56000" algn="l" rotWithShape="0">
                  <a:prstClr val="black">
                    <a:alpha val="0"/>
                  </a:prstClr>
                </a:outerShdw>
              </a:effectLst>
              <a:latin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2636912"/>
            <a:ext cx="6552728" cy="93610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 defTabSz="457200" latinLnBrk="0">
              <a:defRPr lang="ko-KR" altLang="en-US"/>
            </a:pPr>
            <a:r>
              <a:rPr lang="ko-KR" altLang="en-US" sz="5400" b="1" spc="6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r>
              <a:rPr lang="en-US" altLang="ko-KR" sz="5400" b="1" spc="6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-UNISK</a:t>
            </a:r>
          </a:p>
        </p:txBody>
      </p:sp>
    </p:spTree>
    <p:extLst>
      <p:ext uri="{BB962C8B-B14F-4D97-AF65-F5344CB8AC3E}">
        <p14:creationId xmlns:p14="http://schemas.microsoft.com/office/powerpoint/2010/main" val="3482621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타원 13">
            <a:extLst>
              <a:ext uri="{FF2B5EF4-FFF2-40B4-BE49-F238E27FC236}">
                <a16:creationId xmlns:a16="http://schemas.microsoft.com/office/drawing/2014/main" id="{5542AEA3-4039-42EA-9091-FEBFBDCA6C43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1352FB2-5EE7-444D-A805-D0FB832F417B}"/>
              </a:ext>
            </a:extLst>
          </p:cNvPr>
          <p:cNvSpPr txBox="1"/>
          <p:nvPr/>
        </p:nvSpPr>
        <p:spPr>
          <a:xfrm>
            <a:off x="2339752" y="3593507"/>
            <a:ext cx="4680520" cy="581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클라우드 번역 </a:t>
            </a:r>
            <a:r>
              <a:rPr lang="en-US" altLang="ko-KR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API</a:t>
            </a:r>
            <a:r>
              <a:rPr lang="ko-KR" altLang="en-US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 허용</a:t>
            </a:r>
            <a:endParaRPr lang="en-US" altLang="ko-KR" sz="2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69ADD56-F6AE-4FED-A849-56BC77C73520}"/>
              </a:ext>
            </a:extLst>
          </p:cNvPr>
          <p:cNvSpPr txBox="1"/>
          <p:nvPr/>
        </p:nvSpPr>
        <p:spPr>
          <a:xfrm>
            <a:off x="2339752" y="4601619"/>
            <a:ext cx="4680520" cy="5816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en-US" altLang="ko-KR" sz="2400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Gcloud</a:t>
            </a:r>
            <a:r>
              <a:rPr lang="en-US" altLang="ko-KR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SDK</a:t>
            </a:r>
            <a:r>
              <a:rPr lang="ko-KR" altLang="en-US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설치 후 인증</a:t>
            </a:r>
            <a:endParaRPr lang="en-US" altLang="ko-KR" sz="2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FF7701-1AC9-410A-B7E1-06E60DD7A339}"/>
              </a:ext>
            </a:extLst>
          </p:cNvPr>
          <p:cNvSpPr txBox="1"/>
          <p:nvPr/>
        </p:nvSpPr>
        <p:spPr>
          <a:xfrm>
            <a:off x="3167844" y="1905376"/>
            <a:ext cx="4979239" cy="11356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안드로이드에서 음성인식을 사용하려면</a:t>
            </a:r>
            <a:r>
              <a:rPr lang="en-US" altLang="ko-KR" sz="2400" dirty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 Speech API</a:t>
            </a:r>
            <a:r>
              <a:rPr lang="ko-KR" altLang="en-US" sz="2400" dirty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가 필요</a:t>
            </a:r>
            <a:r>
              <a:rPr lang="en-US" altLang="ko-KR" sz="2400" dirty="0">
                <a:solidFill>
                  <a:srgbClr val="FF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9066431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863CDD7-27C9-40C3-9EBB-03DE80A611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47664" y="3075272"/>
            <a:ext cx="6912768" cy="3199098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2F4C4876-E5F0-4954-B07E-746AB388F4B7}"/>
              </a:ext>
            </a:extLst>
          </p:cNvPr>
          <p:cNvSpPr/>
          <p:nvPr/>
        </p:nvSpPr>
        <p:spPr>
          <a:xfrm>
            <a:off x="1313610" y="4647274"/>
            <a:ext cx="7272808" cy="6480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0340854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7EF45EA-7717-4102-8F2E-6F04B179BC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2222"/>
          <a:stretch/>
        </p:blipFill>
        <p:spPr>
          <a:xfrm>
            <a:off x="827584" y="3068960"/>
            <a:ext cx="7897635" cy="312099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B499C4E6-8A61-4896-95D5-1E6566490DFD}"/>
              </a:ext>
            </a:extLst>
          </p:cNvPr>
          <p:cNvSpPr/>
          <p:nvPr/>
        </p:nvSpPr>
        <p:spPr>
          <a:xfrm>
            <a:off x="575556" y="3429000"/>
            <a:ext cx="7157502" cy="15244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83106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타원 7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575556" y="1772816"/>
            <a:ext cx="259228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Google</a:t>
            </a:r>
          </a:p>
          <a:p>
            <a:pPr algn="ctr"/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Speech API </a:t>
            </a: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사용방법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7C441EDA-3FA5-409F-8EA1-2A990FEECA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401"/>
          <a:stretch/>
        </p:blipFill>
        <p:spPr>
          <a:xfrm>
            <a:off x="755576" y="3320394"/>
            <a:ext cx="6912768" cy="1415143"/>
          </a:xfrm>
          <a:prstGeom prst="rect">
            <a:avLst/>
          </a:prstGeom>
        </p:spPr>
      </p:pic>
      <p:sp>
        <p:nvSpPr>
          <p:cNvPr id="9" name="직사각형 8">
            <a:extLst>
              <a:ext uri="{FF2B5EF4-FFF2-40B4-BE49-F238E27FC236}">
                <a16:creationId xmlns:a16="http://schemas.microsoft.com/office/drawing/2014/main" id="{A6C69955-F2F6-495F-8252-EFED471398A9}"/>
              </a:ext>
            </a:extLst>
          </p:cNvPr>
          <p:cNvSpPr/>
          <p:nvPr/>
        </p:nvSpPr>
        <p:spPr>
          <a:xfrm>
            <a:off x="2771800" y="3104964"/>
            <a:ext cx="2610318" cy="6480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A65F3B1F-A18E-47EA-9ED9-F26897AAE558}"/>
              </a:ext>
            </a:extLst>
          </p:cNvPr>
          <p:cNvSpPr/>
          <p:nvPr/>
        </p:nvSpPr>
        <p:spPr>
          <a:xfrm>
            <a:off x="575556" y="4070142"/>
            <a:ext cx="3042366" cy="64807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4736146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mobizen_20191104_18051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1540" y="1520788"/>
            <a:ext cx="8352928" cy="5220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26778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1-5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1520" y="1443138"/>
            <a:ext cx="8568952" cy="5058251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251520" y="2420888"/>
            <a:ext cx="8568952" cy="936104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251520" y="4137102"/>
            <a:ext cx="8568952" cy="44402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83474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547664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 주 진행계획</a:t>
            </a:r>
          </a:p>
        </p:txBody>
      </p:sp>
    </p:spTree>
    <p:extLst>
      <p:ext uri="{BB962C8B-B14F-4D97-AF65-F5344CB8AC3E}">
        <p14:creationId xmlns:p14="http://schemas.microsoft.com/office/powerpoint/2010/main" val="159461568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계획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07170" y="2407528"/>
            <a:ext cx="706523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하드웨어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적외선 감지 센서를 통한 음성 출력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Android Studio USB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값 인식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47978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개발 일정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9DC073B-DD2D-49C4-B99B-22839C0831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324997"/>
              </p:ext>
            </p:extLst>
          </p:nvPr>
        </p:nvGraphicFramePr>
        <p:xfrm>
          <a:off x="803570" y="1994142"/>
          <a:ext cx="7611562" cy="4027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427">
                  <a:extLst>
                    <a:ext uri="{9D8B030D-6E8A-4147-A177-3AD203B41FA5}">
                      <a16:colId xmlns:a16="http://schemas.microsoft.com/office/drawing/2014/main" val="319299880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90381169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2748970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38376855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1503961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9208964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622418246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0035123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872501149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0595462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6400527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19459652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744895471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484308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59567950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899957023"/>
                    </a:ext>
                  </a:extLst>
                </a:gridCol>
              </a:tblGrid>
              <a:tr h="566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내 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개발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6696219"/>
                  </a:ext>
                </a:extLst>
              </a:tr>
              <a:tr h="362678">
                <a:tc vMerge="1">
                  <a:txBody>
                    <a:bodyPr/>
                    <a:lstStyle/>
                    <a:p>
                      <a:pPr latinLnBrk="1"/>
                      <a:endParaRPr lang="ko-KR" altLang="en-US" sz="13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6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7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8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9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10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610637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주제선정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기초 자료 수집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1430570"/>
                  </a:ext>
                </a:extLst>
              </a:tr>
              <a:tr h="691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하드웨어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7851482"/>
                  </a:ext>
                </a:extLst>
              </a:tr>
              <a:tr h="6263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소프트웨어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8400583"/>
                  </a:ext>
                </a:extLst>
              </a:tr>
              <a:tr h="511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구현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0811997"/>
                  </a:ext>
                </a:extLst>
              </a:tr>
              <a:tr h="62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보고서 작성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결과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2347900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DF88DFCC-2CCE-4943-A814-F44113461B8D}"/>
              </a:ext>
            </a:extLst>
          </p:cNvPr>
          <p:cNvSpPr/>
          <p:nvPr/>
        </p:nvSpPr>
        <p:spPr>
          <a:xfrm>
            <a:off x="2915815" y="3068960"/>
            <a:ext cx="183347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A5053C-BC9E-423C-AC74-2970EAA9EECF}"/>
              </a:ext>
            </a:extLst>
          </p:cNvPr>
          <p:cNvSpPr/>
          <p:nvPr/>
        </p:nvSpPr>
        <p:spPr>
          <a:xfrm>
            <a:off x="5098188" y="3777113"/>
            <a:ext cx="1850076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CB21B5-E7DB-446C-97AF-B0D775BA9D9A}"/>
              </a:ext>
            </a:extLst>
          </p:cNvPr>
          <p:cNvSpPr/>
          <p:nvPr/>
        </p:nvSpPr>
        <p:spPr>
          <a:xfrm>
            <a:off x="4749294" y="4455717"/>
            <a:ext cx="830818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393410-A87D-4FAE-97BC-780DCCEBBDFD}"/>
              </a:ext>
            </a:extLst>
          </p:cNvPr>
          <p:cNvSpPr/>
          <p:nvPr/>
        </p:nvSpPr>
        <p:spPr>
          <a:xfrm>
            <a:off x="5485812" y="4455717"/>
            <a:ext cx="146245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2509E3-9A58-47DD-BBA8-82C7A03DA357}"/>
              </a:ext>
            </a:extLst>
          </p:cNvPr>
          <p:cNvSpPr/>
          <p:nvPr/>
        </p:nvSpPr>
        <p:spPr>
          <a:xfrm>
            <a:off x="5840400" y="5013176"/>
            <a:ext cx="2187983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000AC7-A918-4E52-B6FE-5C1EA818A8F8}"/>
              </a:ext>
            </a:extLst>
          </p:cNvPr>
          <p:cNvSpPr/>
          <p:nvPr/>
        </p:nvSpPr>
        <p:spPr>
          <a:xfrm>
            <a:off x="7308304" y="5589240"/>
            <a:ext cx="110241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7D5AF8-FE1B-4982-A8E0-A47FF7D38F8C}"/>
              </a:ext>
            </a:extLst>
          </p:cNvPr>
          <p:cNvSpPr/>
          <p:nvPr/>
        </p:nvSpPr>
        <p:spPr>
          <a:xfrm>
            <a:off x="4377948" y="4455717"/>
            <a:ext cx="183908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098188" y="3777113"/>
            <a:ext cx="1140981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840400" y="5013176"/>
            <a:ext cx="376637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5076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 &amp; A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682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/>
          <p:cNvSpPr/>
          <p:nvPr/>
        </p:nvSpPr>
        <p:spPr>
          <a:xfrm>
            <a:off x="1601670" y="443280"/>
            <a:ext cx="4356484" cy="864096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/>
          <p:cNvSpPr/>
          <p:nvPr/>
        </p:nvSpPr>
        <p:spPr>
          <a:xfrm>
            <a:off x="413538" y="443280"/>
            <a:ext cx="1332148" cy="864096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498592"/>
            <a:ext cx="1188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5686" y="498592"/>
            <a:ext cx="3492388" cy="894003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>
              <a:defRPr lang="ko-KR" altLang="en-US"/>
            </a:pPr>
            <a:r>
              <a:rPr lang="ko-KR" altLang="en-US" sz="36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endParaRPr lang="ko-KR" altLang="en-US" sz="36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DFBFC3-285B-414C-8BCE-AC8D9D0E97DE}"/>
              </a:ext>
            </a:extLst>
          </p:cNvPr>
          <p:cNvSpPr txBox="1"/>
          <p:nvPr/>
        </p:nvSpPr>
        <p:spPr>
          <a:xfrm>
            <a:off x="1691680" y="2285245"/>
            <a:ext cx="626469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5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이번 주 진행사항</a:t>
            </a:r>
            <a:endParaRPr lang="en-US" altLang="ko-KR" sz="5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5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5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 주 진행 목표</a:t>
            </a:r>
            <a:endParaRPr lang="en-US" altLang="ko-KR" sz="5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75027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3405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475656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 주 진행사항</a:t>
            </a:r>
          </a:p>
        </p:txBody>
      </p:sp>
    </p:spTree>
    <p:extLst>
      <p:ext uri="{BB962C8B-B14F-4D97-AF65-F5344CB8AC3E}">
        <p14:creationId xmlns:p14="http://schemas.microsoft.com/office/powerpoint/2010/main" val="279142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 사항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15616" y="1569998"/>
            <a:ext cx="7019056" cy="39472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ko-KR" altLang="en-US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11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</a:t>
            </a: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Android Studio </a:t>
            </a: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 활성화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Android Studio </a:t>
            </a: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안내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3. Android Studio </a:t>
            </a:r>
            <a:r>
              <a:rPr lang="ko-KR" altLang="en-US" sz="32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23847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763688" y="539969"/>
            <a:ext cx="6804756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 활성화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KakaoTalk_Video_20191104_1853_55_667.1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79512" y="1488222"/>
            <a:ext cx="8784976" cy="51811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1684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안내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A9051C7E-95FC-4931-88AA-1F5F04AD678E}"/>
              </a:ext>
            </a:extLst>
          </p:cNvPr>
          <p:cNvSpPr/>
          <p:nvPr/>
        </p:nvSpPr>
        <p:spPr>
          <a:xfrm>
            <a:off x="827584" y="1700808"/>
            <a:ext cx="7452828" cy="1152128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SoundPool</a:t>
            </a:r>
            <a:r>
              <a:rPr lang="en-US" altLang="ko-KR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&amp; </a:t>
            </a:r>
            <a:r>
              <a:rPr lang="en-US" altLang="ko-KR" sz="20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MediaPlayer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 비교</a:t>
            </a:r>
          </a:p>
        </p:txBody>
      </p:sp>
      <p:graphicFrame>
        <p:nvGraphicFramePr>
          <p:cNvPr id="2" name="표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168876"/>
              </p:ext>
            </p:extLst>
          </p:nvPr>
        </p:nvGraphicFramePr>
        <p:xfrm>
          <a:off x="431540" y="3284985"/>
          <a:ext cx="8422272" cy="309634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16124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43204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98566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673118">
                <a:tc>
                  <a:txBody>
                    <a:bodyPr/>
                    <a:lstStyle/>
                    <a:p>
                      <a:pPr marL="0" lvl="0" indent="0" algn="ctr" latinLnBrk="1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ko-KR" altLang="en-US" sz="2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비교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en-US" altLang="ko-KR" sz="240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SoundPool</a:t>
                      </a:r>
                      <a:endParaRPr lang="ko-KR" altLang="en-US" sz="2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lvl="0" indent="0" algn="ctr" latinLnBrk="1">
                        <a:lnSpc>
                          <a:spcPct val="100000"/>
                        </a:lnSpc>
                        <a:buFont typeface="+mj-lt"/>
                        <a:buNone/>
                      </a:pPr>
                      <a:r>
                        <a:rPr lang="en-US" altLang="ko-KR" sz="240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MediaPlayer</a:t>
                      </a:r>
                      <a:endParaRPr lang="ko-KR" altLang="en-US" sz="24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211613"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ko-KR" altLang="en-US" sz="2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장점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짧은 사운드 재생에 효과적 </a:t>
                      </a:r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(10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초 내</a:t>
                      </a:r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)</a:t>
                      </a:r>
                      <a:endParaRPr lang="ko-KR" altLang="en-US" sz="20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사운드 연타 구현 가능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긴 사운드 재생에 효과적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211613">
                <a:tc>
                  <a:txBody>
                    <a:bodyPr/>
                    <a:lstStyle/>
                    <a:p>
                      <a:pPr algn="ctr" latinLnBrk="1">
                        <a:lnSpc>
                          <a:spcPct val="250000"/>
                        </a:lnSpc>
                      </a:pPr>
                      <a:r>
                        <a:rPr lang="ko-KR" altLang="en-US" sz="24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단점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긴 사운드 재생 불가</a:t>
                      </a:r>
                    </a:p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en-US" altLang="ko-KR" sz="2000" dirty="0" err="1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Ogg</a:t>
                      </a:r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재생만 안정적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- </a:t>
                      </a:r>
                      <a:r>
                        <a:rPr lang="ko-KR" altLang="en-US" sz="200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연타</a:t>
                      </a:r>
                      <a:r>
                        <a:rPr lang="ko-KR" altLang="en-US" sz="2000" baseline="0" dirty="0"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처리의 어려움</a:t>
                      </a:r>
                      <a:endParaRPr lang="ko-KR" altLang="en-US" sz="20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012169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안내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사각형: 둥근 모서리 1">
            <a:extLst>
              <a:ext uri="{FF2B5EF4-FFF2-40B4-BE49-F238E27FC236}">
                <a16:creationId xmlns:a16="http://schemas.microsoft.com/office/drawing/2014/main" id="{EC06B732-9E19-47D9-A5F2-3FC9ED614297}"/>
              </a:ext>
            </a:extLst>
          </p:cNvPr>
          <p:cNvSpPr/>
          <p:nvPr/>
        </p:nvSpPr>
        <p:spPr>
          <a:xfrm>
            <a:off x="403678" y="1660287"/>
            <a:ext cx="7912737" cy="760601"/>
          </a:xfrm>
          <a:prstGeom prst="roundRect">
            <a:avLst/>
          </a:prstGeom>
          <a:solidFill>
            <a:srgbClr val="D8D3D9"/>
          </a:solidFill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사운드가 길지 않음에도 </a:t>
            </a:r>
            <a:r>
              <a:rPr lang="en-US" altLang="ko-KR" sz="23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MediaPlayer</a:t>
            </a:r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함수를 쓰는 이유 </a:t>
            </a:r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?</a:t>
            </a:r>
          </a:p>
        </p:txBody>
      </p:sp>
      <p:sp>
        <p:nvSpPr>
          <p:cNvPr id="9" name="설명선: 아래쪽 화살표 6">
            <a:extLst>
              <a:ext uri="{FF2B5EF4-FFF2-40B4-BE49-F238E27FC236}">
                <a16:creationId xmlns:a16="http://schemas.microsoft.com/office/drawing/2014/main" id="{CB892563-B935-4D0D-A097-F2CDC3AC1119}"/>
              </a:ext>
            </a:extLst>
          </p:cNvPr>
          <p:cNvSpPr/>
          <p:nvPr/>
        </p:nvSpPr>
        <p:spPr>
          <a:xfrm>
            <a:off x="526462" y="2780928"/>
            <a:ext cx="3816424" cy="1584176"/>
          </a:xfrm>
          <a:prstGeom prst="downArrowCallout">
            <a:avLst>
              <a:gd name="adj1" fmla="val 9208"/>
              <a:gd name="adj2" fmla="val 14150"/>
              <a:gd name="adj3" fmla="val 17524"/>
              <a:gd name="adj4" fmla="val 76725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SoundPool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함수를 이용하면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음성들끼리 서로 겹치는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‘overlap’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현상 발생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0" name="사각형: 둥근 모서리 16">
            <a:extLst>
              <a:ext uri="{FF2B5EF4-FFF2-40B4-BE49-F238E27FC236}">
                <a16:creationId xmlns:a16="http://schemas.microsoft.com/office/drawing/2014/main" id="{B7E0BF52-74F8-41F8-A607-EA87E9E07E40}"/>
              </a:ext>
            </a:extLst>
          </p:cNvPr>
          <p:cNvSpPr/>
          <p:nvPr/>
        </p:nvSpPr>
        <p:spPr>
          <a:xfrm>
            <a:off x="539552" y="4520357"/>
            <a:ext cx="7776864" cy="780852"/>
          </a:xfrm>
          <a:prstGeom prst="roundRect">
            <a:avLst/>
          </a:prstGeom>
          <a:solidFill>
            <a:srgbClr val="BDDADF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SoundPool</a:t>
            </a:r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 할 수 없음</a:t>
            </a:r>
          </a:p>
        </p:txBody>
      </p:sp>
      <p:sp>
        <p:nvSpPr>
          <p:cNvPr id="11" name="십자형 10">
            <a:extLst>
              <a:ext uri="{FF2B5EF4-FFF2-40B4-BE49-F238E27FC236}">
                <a16:creationId xmlns:a16="http://schemas.microsoft.com/office/drawing/2014/main" id="{4CC6CFA1-13E0-4126-B629-6723B17EC2FC}"/>
              </a:ext>
            </a:extLst>
          </p:cNvPr>
          <p:cNvSpPr/>
          <p:nvPr/>
        </p:nvSpPr>
        <p:spPr>
          <a:xfrm rot="2700000">
            <a:off x="2088537" y="4043598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사각형: 둥근 모서리 18">
            <a:extLst>
              <a:ext uri="{FF2B5EF4-FFF2-40B4-BE49-F238E27FC236}">
                <a16:creationId xmlns:a16="http://schemas.microsoft.com/office/drawing/2014/main" id="{21C87E7E-999A-4DB0-ABAB-553B8CCDA80F}"/>
              </a:ext>
            </a:extLst>
          </p:cNvPr>
          <p:cNvSpPr/>
          <p:nvPr/>
        </p:nvSpPr>
        <p:spPr>
          <a:xfrm>
            <a:off x="403678" y="5741848"/>
            <a:ext cx="7912737" cy="760601"/>
          </a:xfrm>
          <a:prstGeom prst="roundRect">
            <a:avLst/>
          </a:prstGeom>
          <a:noFill/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결과적으로 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</a:t>
            </a:r>
            <a:r>
              <a:rPr lang="en-US" altLang="ko-KR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MediaPlayer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’ 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함수 사용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설명선: 아래쪽 화살표 6">
            <a:extLst>
              <a:ext uri="{FF2B5EF4-FFF2-40B4-BE49-F238E27FC236}">
                <a16:creationId xmlns:a16="http://schemas.microsoft.com/office/drawing/2014/main" id="{CB892563-B935-4D0D-A097-F2CDC3AC1119}"/>
              </a:ext>
            </a:extLst>
          </p:cNvPr>
          <p:cNvSpPr/>
          <p:nvPr/>
        </p:nvSpPr>
        <p:spPr>
          <a:xfrm>
            <a:off x="4499992" y="2780928"/>
            <a:ext cx="3816424" cy="1697349"/>
          </a:xfrm>
          <a:prstGeom prst="downArrowCallout">
            <a:avLst>
              <a:gd name="adj1" fmla="val 11132"/>
              <a:gd name="adj2" fmla="val 14150"/>
              <a:gd name="adj3" fmla="val 17524"/>
              <a:gd name="adj4" fmla="val 71337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음성들의 길이가 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모두 다르기 때문에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10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초 이상일 시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‘overlap’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현상 발생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십자형 13">
            <a:extLst>
              <a:ext uri="{FF2B5EF4-FFF2-40B4-BE49-F238E27FC236}">
                <a16:creationId xmlns:a16="http://schemas.microsoft.com/office/drawing/2014/main" id="{4CC6CFA1-13E0-4126-B629-6723B17EC2FC}"/>
              </a:ext>
            </a:extLst>
          </p:cNvPr>
          <p:cNvSpPr/>
          <p:nvPr/>
        </p:nvSpPr>
        <p:spPr>
          <a:xfrm rot="2700000">
            <a:off x="6058555" y="4159594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93182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순서도: 자기 디스크 13">
            <a:extLst>
              <a:ext uri="{FF2B5EF4-FFF2-40B4-BE49-F238E27FC236}">
                <a16:creationId xmlns:a16="http://schemas.microsoft.com/office/drawing/2014/main" id="{14D0E767-AF35-4B23-90B1-705F4C6337A2}"/>
              </a:ext>
            </a:extLst>
          </p:cNvPr>
          <p:cNvSpPr/>
          <p:nvPr/>
        </p:nvSpPr>
        <p:spPr>
          <a:xfrm>
            <a:off x="3379480" y="5733502"/>
            <a:ext cx="975481" cy="541372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263F36C-9145-4E2C-AB97-CC775084BCC1}"/>
              </a:ext>
            </a:extLst>
          </p:cNvPr>
          <p:cNvSpPr/>
          <p:nvPr/>
        </p:nvSpPr>
        <p:spPr>
          <a:xfrm>
            <a:off x="550640" y="1837548"/>
            <a:ext cx="1800200" cy="1800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연결 구도</a:t>
            </a:r>
          </a:p>
        </p:txBody>
      </p:sp>
      <p:sp>
        <p:nvSpPr>
          <p:cNvPr id="9" name="정육면체 8">
            <a:extLst>
              <a:ext uri="{FF2B5EF4-FFF2-40B4-BE49-F238E27FC236}">
                <a16:creationId xmlns:a16="http://schemas.microsoft.com/office/drawing/2014/main" id="{7F5467AB-C966-49C8-8A57-F28135C51D45}"/>
              </a:ext>
            </a:extLst>
          </p:cNvPr>
          <p:cNvSpPr/>
          <p:nvPr/>
        </p:nvSpPr>
        <p:spPr>
          <a:xfrm>
            <a:off x="3731064" y="1706491"/>
            <a:ext cx="306974" cy="416895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정육면체 9">
            <a:extLst>
              <a:ext uri="{FF2B5EF4-FFF2-40B4-BE49-F238E27FC236}">
                <a16:creationId xmlns:a16="http://schemas.microsoft.com/office/drawing/2014/main" id="{8A4C3CAD-4046-4F3D-9FCE-8730B86445BE}"/>
              </a:ext>
            </a:extLst>
          </p:cNvPr>
          <p:cNvSpPr/>
          <p:nvPr/>
        </p:nvSpPr>
        <p:spPr>
          <a:xfrm>
            <a:off x="3005141" y="2105924"/>
            <a:ext cx="1858791" cy="1179060"/>
          </a:xfrm>
          <a:prstGeom prst="cube">
            <a:avLst>
              <a:gd name="adj" fmla="val 6962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</a:t>
            </a:r>
          </a:p>
        </p:txBody>
      </p:sp>
      <p:sp>
        <p:nvSpPr>
          <p:cNvPr id="15" name="정육면체 14">
            <a:extLst>
              <a:ext uri="{FF2B5EF4-FFF2-40B4-BE49-F238E27FC236}">
                <a16:creationId xmlns:a16="http://schemas.microsoft.com/office/drawing/2014/main" id="{2D95BF74-84A4-4426-B49C-644D1E0B3DD9}"/>
              </a:ext>
            </a:extLst>
          </p:cNvPr>
          <p:cNvSpPr/>
          <p:nvPr/>
        </p:nvSpPr>
        <p:spPr>
          <a:xfrm>
            <a:off x="5019249" y="3947178"/>
            <a:ext cx="1454076" cy="922343"/>
          </a:xfrm>
          <a:prstGeom prst="cube">
            <a:avLst>
              <a:gd name="adj" fmla="val 6962"/>
            </a:avLst>
          </a:prstGeom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정육면체 15">
            <a:extLst>
              <a:ext uri="{FF2B5EF4-FFF2-40B4-BE49-F238E27FC236}">
                <a16:creationId xmlns:a16="http://schemas.microsoft.com/office/drawing/2014/main" id="{08B87BC1-2B68-4663-9AD1-315AE697B0EC}"/>
              </a:ext>
            </a:extLst>
          </p:cNvPr>
          <p:cNvSpPr/>
          <p:nvPr/>
        </p:nvSpPr>
        <p:spPr>
          <a:xfrm>
            <a:off x="7044048" y="3862450"/>
            <a:ext cx="768311" cy="975220"/>
          </a:xfrm>
          <a:prstGeom prst="cube">
            <a:avLst>
              <a:gd name="adj" fmla="val 6962"/>
            </a:avLst>
          </a:prstGeom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</a:t>
            </a:r>
            <a:endParaRPr lang="en-US" altLang="ko-KR" sz="12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12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모듈</a:t>
            </a:r>
          </a:p>
        </p:txBody>
      </p:sp>
      <p:sp>
        <p:nvSpPr>
          <p:cNvPr id="17" name="정육면체 16">
            <a:extLst>
              <a:ext uri="{FF2B5EF4-FFF2-40B4-BE49-F238E27FC236}">
                <a16:creationId xmlns:a16="http://schemas.microsoft.com/office/drawing/2014/main" id="{883DCA11-BE87-4486-AB7D-350406E73E71}"/>
              </a:ext>
            </a:extLst>
          </p:cNvPr>
          <p:cNvSpPr/>
          <p:nvPr/>
        </p:nvSpPr>
        <p:spPr>
          <a:xfrm>
            <a:off x="4973349" y="5488380"/>
            <a:ext cx="1521256" cy="964956"/>
          </a:xfrm>
          <a:prstGeom prst="cube">
            <a:avLst>
              <a:gd name="adj" fmla="val 6962"/>
            </a:avLst>
          </a:prstGeom>
          <a:solidFill>
            <a:srgbClr val="BAE18F"/>
          </a:solidFill>
          <a:ln>
            <a:solidFill>
              <a:srgbClr val="00B050"/>
            </a:solidFill>
          </a:ln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스텝모터</a:t>
            </a:r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드라이브</a:t>
            </a:r>
            <a:endParaRPr lang="en-US" altLang="ko-KR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보드</a:t>
            </a:r>
          </a:p>
        </p:txBody>
      </p:sp>
      <p:sp>
        <p:nvSpPr>
          <p:cNvPr id="13" name="순서도: 자기 디스크 12">
            <a:extLst>
              <a:ext uri="{FF2B5EF4-FFF2-40B4-BE49-F238E27FC236}">
                <a16:creationId xmlns:a16="http://schemas.microsoft.com/office/drawing/2014/main" id="{DB10DCB9-5B3F-4047-A23C-DF74E19A4554}"/>
              </a:ext>
            </a:extLst>
          </p:cNvPr>
          <p:cNvSpPr/>
          <p:nvPr/>
        </p:nvSpPr>
        <p:spPr>
          <a:xfrm>
            <a:off x="5186394" y="2715180"/>
            <a:ext cx="1196521" cy="613139"/>
          </a:xfrm>
          <a:prstGeom prst="flowChartMagneticDisk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외부 전압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80C6AD9-0D69-4B63-84D2-E73345512E7B}"/>
              </a:ext>
            </a:extLst>
          </p:cNvPr>
          <p:cNvCxnSpPr>
            <a:cxnSpLocks/>
            <a:stCxn id="17" idx="2"/>
            <a:endCxn id="14" idx="4"/>
          </p:cNvCxnSpPr>
          <p:nvPr/>
        </p:nvCxnSpPr>
        <p:spPr>
          <a:xfrm flipH="1" flipV="1">
            <a:off x="4354961" y="6004188"/>
            <a:ext cx="618388" cy="26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8AA70AE-D57F-4941-B565-067CBDE2DEEA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 flipH="1">
            <a:off x="5700387" y="4869521"/>
            <a:ext cx="13793" cy="686039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B30C1D6-67F9-46A7-BC08-7DEA07B8CEDB}"/>
              </a:ext>
            </a:extLst>
          </p:cNvPr>
          <p:cNvCxnSpPr>
            <a:cxnSpLocks/>
            <a:stCxn id="13" idx="3"/>
            <a:endCxn id="15" idx="0"/>
          </p:cNvCxnSpPr>
          <p:nvPr/>
        </p:nvCxnSpPr>
        <p:spPr>
          <a:xfrm flipH="1">
            <a:off x="5778394" y="3328319"/>
            <a:ext cx="6261" cy="618859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C63BC9C-DA49-499C-AB6A-D571DCF071F6}"/>
              </a:ext>
            </a:extLst>
          </p:cNvPr>
          <p:cNvCxnSpPr>
            <a:cxnSpLocks/>
            <a:stCxn id="15" idx="5"/>
            <a:endCxn id="16" idx="2"/>
          </p:cNvCxnSpPr>
          <p:nvPr/>
        </p:nvCxnSpPr>
        <p:spPr>
          <a:xfrm>
            <a:off x="6473325" y="4376243"/>
            <a:ext cx="570723" cy="562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정육면체 68">
            <a:extLst>
              <a:ext uri="{FF2B5EF4-FFF2-40B4-BE49-F238E27FC236}">
                <a16:creationId xmlns:a16="http://schemas.microsoft.com/office/drawing/2014/main" id="{9FC0F510-C251-4581-A0D8-F94FEC2B4654}"/>
              </a:ext>
            </a:extLst>
          </p:cNvPr>
          <p:cNvSpPr/>
          <p:nvPr/>
        </p:nvSpPr>
        <p:spPr>
          <a:xfrm>
            <a:off x="7461536" y="2492896"/>
            <a:ext cx="1323470" cy="885883"/>
          </a:xfrm>
          <a:prstGeom prst="cube">
            <a:avLst>
              <a:gd name="adj" fmla="val 6492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사용자의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6AE90658-03F9-439A-BFC0-F87E155BE4B9}"/>
              </a:ext>
            </a:extLst>
          </p:cNvPr>
          <p:cNvCxnSpPr>
            <a:cxnSpLocks/>
            <a:stCxn id="69" idx="3"/>
            <a:endCxn id="16" idx="5"/>
          </p:cNvCxnSpPr>
          <p:nvPr/>
        </p:nvCxnSpPr>
        <p:spPr>
          <a:xfrm rot="5400000">
            <a:off x="7481169" y="3709969"/>
            <a:ext cx="944536" cy="282156"/>
          </a:xfrm>
          <a:prstGeom prst="bentConnector2">
            <a:avLst/>
          </a:prstGeom>
          <a:ln w="571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2" name="타원형 설명선 11"/>
          <p:cNvSpPr/>
          <p:nvPr/>
        </p:nvSpPr>
        <p:spPr>
          <a:xfrm>
            <a:off x="5652120" y="1556793"/>
            <a:ext cx="2016223" cy="864096"/>
          </a:xfrm>
          <a:prstGeom prst="wedgeEllipseCallout">
            <a:avLst>
              <a:gd name="adj1" fmla="val 33323"/>
              <a:gd name="adj2" fmla="val 60562"/>
            </a:avLst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 </a:t>
            </a:r>
            <a:r>
              <a:rPr lang="en-US" altLang="ko-KR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162872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FF910877-AD6D-4959-8038-E10854949FB8}"/>
              </a:ext>
            </a:extLst>
          </p:cNvPr>
          <p:cNvSpPr/>
          <p:nvPr/>
        </p:nvSpPr>
        <p:spPr>
          <a:xfrm>
            <a:off x="1835696" y="1556792"/>
            <a:ext cx="5832648" cy="1584176"/>
          </a:xfrm>
          <a:prstGeom prst="ellipse">
            <a:avLst/>
          </a:prstGeom>
          <a:solidFill>
            <a:srgbClr val="ACCBF9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500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안드로이드의 음성인식 기술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6A8D6-8AEB-4F3E-8E10-4E52407E4768}"/>
              </a:ext>
            </a:extLst>
          </p:cNvPr>
          <p:cNvSpPr txBox="1"/>
          <p:nvPr/>
        </p:nvSpPr>
        <p:spPr>
          <a:xfrm>
            <a:off x="1097614" y="3400942"/>
            <a:ext cx="3067909" cy="18235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STT</a:t>
            </a:r>
          </a:p>
          <a:p>
            <a:pPr algn="ctr">
              <a:lnSpc>
                <a:spcPct val="150000"/>
              </a:lnSpc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(Speech to Text)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FD81C9E3-C3D2-4EDF-8A0B-1E6392C3C64F}"/>
              </a:ext>
            </a:extLst>
          </p:cNvPr>
          <p:cNvSpPr txBox="1"/>
          <p:nvPr/>
        </p:nvSpPr>
        <p:spPr>
          <a:xfrm>
            <a:off x="4978477" y="3400942"/>
            <a:ext cx="3067909" cy="17562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5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TTS</a:t>
            </a:r>
          </a:p>
          <a:p>
            <a:pPr algn="ctr">
              <a:lnSpc>
                <a:spcPct val="150000"/>
              </a:lnSpc>
            </a:pPr>
            <a:r>
              <a:rPr lang="en-US" altLang="ko-KR" sz="25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(Text to Speech)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736648-6A55-493E-AD43-4716279ACF6F}"/>
              </a:ext>
            </a:extLst>
          </p:cNvPr>
          <p:cNvSpPr txBox="1"/>
          <p:nvPr/>
        </p:nvSpPr>
        <p:spPr>
          <a:xfrm>
            <a:off x="913947" y="5373216"/>
            <a:ext cx="7316105" cy="6020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사용자가 </a:t>
            </a:r>
            <a:r>
              <a:rPr lang="ko-KR" altLang="en-US" sz="25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명령어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 말하면 리니어 레일 </a:t>
            </a:r>
            <a:r>
              <a:rPr lang="ko-KR" altLang="en-US" sz="25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높이조절</a:t>
            </a:r>
            <a:r>
              <a:rPr lang="ko-KR" altLang="en-US" sz="25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되게 할 것임으로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EF4ECC57-AD73-47CF-99C2-3EF6C42394D9}"/>
              </a:ext>
            </a:extLst>
          </p:cNvPr>
          <p:cNvSpPr/>
          <p:nvPr/>
        </p:nvSpPr>
        <p:spPr>
          <a:xfrm>
            <a:off x="838546" y="3429000"/>
            <a:ext cx="3586044" cy="188200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52988015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사용자 지정 3">
      <a:dk1>
        <a:sysClr val="windowText" lastClr="000000"/>
      </a:dk1>
      <a:lt1>
        <a:srgbClr val="F1F3F9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기본">
      <a:maj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160</TotalTime>
  <Words>386</Words>
  <Application>Microsoft Office PowerPoint</Application>
  <PresentationFormat>화면 슬라이드 쇼(4:3)</PresentationFormat>
  <Paragraphs>151</Paragraphs>
  <Slides>20</Slides>
  <Notes>18</Notes>
  <HiddenSlides>0</HiddenSlides>
  <MMClips>2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20</vt:i4>
      </vt:variant>
    </vt:vector>
  </HeadingPairs>
  <TitlesOfParts>
    <vt:vector size="24" baseType="lpstr">
      <vt:lpstr>Corbel</vt:lpstr>
      <vt:lpstr>a옛날목욕탕L</vt:lpstr>
      <vt:lpstr>Arial</vt:lpstr>
      <vt:lpstr>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7조</dc:creator>
  <cp:lastModifiedBy>다현 김</cp:lastModifiedBy>
  <cp:revision>305</cp:revision>
  <dcterms:created xsi:type="dcterms:W3CDTF">2017-05-25T09:40:08Z</dcterms:created>
  <dcterms:modified xsi:type="dcterms:W3CDTF">2019-11-04T11:06:08Z</dcterms:modified>
  <cp:version>1000.0000.01</cp:version>
</cp:coreProperties>
</file>

<file path=docProps/thumbnail.jpeg>
</file>